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6" r:id="rId18"/>
    <p:sldId id="278" r:id="rId19"/>
    <p:sldId id="279" r:id="rId20"/>
    <p:sldId id="281" r:id="rId21"/>
    <p:sldId id="282" r:id="rId22"/>
    <p:sldId id="283" r:id="rId23"/>
    <p:sldId id="263" r:id="rId24"/>
    <p:sldId id="264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8" r:id="rId37"/>
    <p:sldId id="300" r:id="rId38"/>
  </p:sldIdLst>
  <p:sldSz cx="9144000" cy="6858000" type="screen4x3"/>
  <p:notesSz cx="6858000" cy="9144000"/>
  <p:defaultTextStyle>
    <a:defPPr>
      <a:defRPr lang="lt-L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0" autoAdjust="0"/>
    <p:restoredTop sz="94849" autoAdjust="0"/>
  </p:normalViewPr>
  <p:slideViewPr>
    <p:cSldViewPr>
      <p:cViewPr>
        <p:scale>
          <a:sx n="72" d="100"/>
          <a:sy n="72" d="100"/>
        </p:scale>
        <p:origin x="-1758" y="-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8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5F5B5E4-7713-4C89-8F9B-975B06DE75C2}" type="datetimeFigureOut">
              <a:rPr lang="lt-LT"/>
              <a:pPr>
                <a:defRPr/>
              </a:pPr>
              <a:t>2014-04-08</a:t>
            </a:fld>
            <a:endParaRPr lang="lt-LT"/>
          </a:p>
        </p:txBody>
      </p:sp>
      <p:sp>
        <p:nvSpPr>
          <p:cNvPr id="4" name="Skaidrės vaizdo vietos rezervavimo ženkla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lt-LT" noProof="0" smtClean="0"/>
          </a:p>
        </p:txBody>
      </p:sp>
      <p:sp>
        <p:nvSpPr>
          <p:cNvPr id="5" name="Pastabų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t-LT" noProof="0" smtClean="0"/>
              <a:t>Spustelėję redag. ruoš. teksto stilių</a:t>
            </a:r>
          </a:p>
          <a:p>
            <a:pPr lvl="1"/>
            <a:r>
              <a:rPr lang="lt-LT" noProof="0" smtClean="0"/>
              <a:t>Antras lygmuo</a:t>
            </a:r>
          </a:p>
          <a:p>
            <a:pPr lvl="2"/>
            <a:r>
              <a:rPr lang="lt-LT" noProof="0" smtClean="0"/>
              <a:t>Trečias lygmuo</a:t>
            </a:r>
          </a:p>
          <a:p>
            <a:pPr lvl="3"/>
            <a:r>
              <a:rPr lang="lt-LT" noProof="0" smtClean="0"/>
              <a:t>Ketvirtas lygmuo</a:t>
            </a:r>
          </a:p>
          <a:p>
            <a:pPr lvl="4"/>
            <a:r>
              <a:rPr lang="lt-LT" noProof="0" smtClean="0"/>
              <a:t>Penktas lygmuo</a:t>
            </a:r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0E941B0-9EA7-451D-BC5A-F2D328D506C2}" type="slidenum">
              <a:rPr lang="lt-LT"/>
              <a:pPr>
                <a:defRPr/>
              </a:pPr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014685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lt-LT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lt-LT"/>
            </a:p>
          </p:txBody>
        </p:sp>
      </p:grpSp>
      <p:sp>
        <p:nvSpPr>
          <p:cNvPr id="95256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lt-LT" altLang="lt-LT" noProof="0" smtClean="0"/>
              <a:t>Spustelėkite, jei norite keisite ruoš. pav. stilių</a:t>
            </a:r>
          </a:p>
        </p:txBody>
      </p:sp>
      <p:sp>
        <p:nvSpPr>
          <p:cNvPr id="95257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lt-LT" altLang="lt-LT" noProof="0" smtClean="0"/>
              <a:t>Spustelėkite ruošinio paantraštės stiliui keisti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86E70-D844-411C-B1E3-4ACA3C5FF7DB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1595776198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7CC6C-48C6-44AF-B195-F18A81F56CCA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3438858041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15E04-042C-490B-B450-BCF4BF72D3B7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2002227422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urinio vietos rezervavimo ženklas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97817-F503-4282-917A-9035C1AE1213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3172084932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8580D-0A1B-4AE5-A727-07FD7B94E2D1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3759058838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DF580-430A-4BB3-A482-62170B343A48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779856013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A5D96-AA5E-4C35-951E-97F8B576C167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2764122519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80056-14C7-4865-930D-E97DF94A7756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2764324063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F143B-0F5A-4EBB-B5B3-0E7CBC151B19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2113231345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737AB-A680-4B9D-B1BF-BA6631BD0BD2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818518816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5CFDF-997E-4299-9D25-A013F23E89AB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2892975634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lt-LT" noProof="0" smtClean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23E9C-4A13-460F-8CDC-2621C7B19D32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1007371110"/>
      </p:ext>
    </p:extLst>
  </p:cSld>
  <p:clrMapOvr>
    <a:masterClrMapping/>
  </p:clrMapOvr>
  <p:transition spd="slow" advClick="0" advTm="6000">
    <p:wipe/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4211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94217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94218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94223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94225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94227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lt-LT"/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lt-LT"/>
            </a:p>
          </p:txBody>
        </p:sp>
        <p:sp>
          <p:nvSpPr>
            <p:cNvPr id="1051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lt-LT"/>
            </a:p>
          </p:txBody>
        </p:sp>
        <p:sp>
          <p:nvSpPr>
            <p:cNvPr id="94231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lt-LT"/>
            </a:p>
          </p:txBody>
        </p:sp>
      </p:grpSp>
      <p:sp>
        <p:nvSpPr>
          <p:cNvPr id="9423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lt-LT" altLang="lt-LT" smtClean="0"/>
              <a:t>Spustelėkite, jei norite keisite ruoš. pav. stilių</a:t>
            </a:r>
          </a:p>
        </p:txBody>
      </p:sp>
      <p:sp>
        <p:nvSpPr>
          <p:cNvPr id="9423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t-LT" altLang="lt-LT" smtClean="0"/>
              <a:t>Spustelėkite ruošinio teksto stiliams keisti</a:t>
            </a:r>
          </a:p>
          <a:p>
            <a:pPr lvl="1"/>
            <a:r>
              <a:rPr lang="lt-LT" altLang="lt-LT" smtClean="0"/>
              <a:t>Antras lygmuo</a:t>
            </a:r>
          </a:p>
          <a:p>
            <a:pPr lvl="2"/>
            <a:r>
              <a:rPr lang="lt-LT" altLang="lt-LT" smtClean="0"/>
              <a:t>Trečias lygmuo</a:t>
            </a:r>
          </a:p>
          <a:p>
            <a:pPr lvl="3"/>
            <a:r>
              <a:rPr lang="lt-LT" altLang="lt-LT" smtClean="0"/>
              <a:t>Ketvirtas lygmuo</a:t>
            </a:r>
          </a:p>
          <a:p>
            <a:pPr lvl="4"/>
            <a:r>
              <a:rPr lang="lt-LT" altLang="lt-LT" smtClean="0"/>
              <a:t>Penktas lygmuo</a:t>
            </a:r>
          </a:p>
        </p:txBody>
      </p:sp>
      <p:sp>
        <p:nvSpPr>
          <p:cNvPr id="94234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lt-LT" altLang="lt-LT"/>
          </a:p>
        </p:txBody>
      </p:sp>
      <p:sp>
        <p:nvSpPr>
          <p:cNvPr id="94235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BD57B92-C43B-4265-B7E0-4E73280BC6F7}" type="slidenum">
              <a:rPr lang="lt-LT" altLang="lt-LT"/>
              <a:pPr>
                <a:defRPr/>
              </a:pPr>
              <a:t>‹#›</a:t>
            </a:fld>
            <a:endParaRPr lang="lt-LT" altLang="lt-LT"/>
          </a:p>
        </p:txBody>
      </p:sp>
      <p:sp>
        <p:nvSpPr>
          <p:cNvPr id="94236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lt-LT" altLang="lt-LT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8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</p:sldLayoutIdLst>
  <p:transition spd="slow" advClick="0" advTm="6000">
    <p:wipe/>
    <p:sndAc>
      <p:endSnd/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sta\Desktop\Veigar%20Margeirsson%20%20Mythical%20Hero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Paveikslėlis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3357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WordArt 9"/>
          <p:cNvSpPr>
            <a:spLocks noChangeArrowheads="1" noChangeShapeType="1" noTextEdit="1"/>
          </p:cNvSpPr>
          <p:nvPr/>
        </p:nvSpPr>
        <p:spPr bwMode="auto">
          <a:xfrm>
            <a:off x="250825" y="4652963"/>
            <a:ext cx="6985000" cy="1749425"/>
          </a:xfrm>
          <a:prstGeom prst="rect">
            <a:avLst/>
          </a:prstGeom>
        </p:spPr>
        <p:txBody>
          <a:bodyPr wrap="none" fromWordArt="1">
            <a:prstTxWarp prst="textCascadeDown">
              <a:avLst>
                <a:gd name="adj" fmla="val 44444"/>
              </a:avLst>
            </a:prstTxWarp>
          </a:bodyPr>
          <a:lstStyle/>
          <a:p>
            <a:pPr algn="ctr"/>
            <a:r>
              <a:rPr lang="lt-L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2008 kovo 28 d.</a:t>
            </a:r>
          </a:p>
        </p:txBody>
      </p:sp>
      <p:pic>
        <p:nvPicPr>
          <p:cNvPr id="2" name="Veigar Margeirsson  Mythical He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5805488"/>
            <a:ext cx="9366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DSCF0651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12875"/>
            <a:ext cx="7921625" cy="5287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0296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Vienuolynas prieš rekonstrukciją</a:t>
            </a:r>
          </a:p>
        </p:txBody>
      </p:sp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48263" y="333375"/>
            <a:ext cx="3636962" cy="2232025"/>
          </a:xfrm>
        </p:spPr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Vienuolyno p</a:t>
            </a:r>
            <a:r>
              <a:rPr lang="en-US" altLang="lt-LT" smtClean="0"/>
              <a:t>irmo auk</a:t>
            </a:r>
            <a:r>
              <a:rPr lang="lt-LT" altLang="lt-LT" smtClean="0"/>
              <a:t>što </a:t>
            </a:r>
          </a:p>
          <a:p>
            <a:pPr eaLnBrk="1" hangingPunct="1">
              <a:defRPr/>
            </a:pPr>
            <a:r>
              <a:rPr lang="lt-LT" altLang="lt-LT" smtClean="0"/>
              <a:t>koridorius</a:t>
            </a:r>
          </a:p>
        </p:txBody>
      </p:sp>
      <p:pic>
        <p:nvPicPr>
          <p:cNvPr id="13315" name="Picture 5" descr="DSCF0855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7682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6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6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6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6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DSCF086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725" y="476250"/>
            <a:ext cx="4260850" cy="6381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9" descr="DSCF085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4088" y="476250"/>
            <a:ext cx="4260850" cy="6381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5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is disko 09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908050"/>
            <a:ext cx="4241800" cy="5654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3" name="Picture 11" descr="naujos 0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908050"/>
            <a:ext cx="3822700" cy="5726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5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senos 02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04813"/>
            <a:ext cx="8820150" cy="6242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is disko 03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49275"/>
            <a:ext cx="4483100" cy="59769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1" name="Picture 12" descr="is disko 03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60900" y="549275"/>
            <a:ext cx="4483100" cy="59769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IMG_2159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481138"/>
            <a:ext cx="8064500" cy="53768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lt-LT" altLang="lt-LT" sz="3800" smtClean="0"/>
              <a:t>Tytuvėnų vienuolynas po rekonstrukcijos</a:t>
            </a:r>
          </a:p>
        </p:txBody>
      </p:sp>
    </p:spTree>
  </p:cSld>
  <p:clrMapOvr>
    <a:masterClrMapping/>
  </p:clrMapOvr>
  <p:transition spd="slow" advClick="0" advTm="5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IMG_2167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460375"/>
            <a:ext cx="8229600" cy="5487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IMG_2166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765175"/>
            <a:ext cx="8686800" cy="5791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IMG_7128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461963"/>
            <a:ext cx="8229600" cy="5486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5" descr="Isteigtas piligrimu centras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9525"/>
            <a:ext cx="4652962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Šiuo metu įgyvendinami projektai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dirty="0" smtClean="0"/>
              <a:t>,,Tytuvėnų Bernardinų vienuolyno namo stogo ir kitų dalių tvarkybos projektas’’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lt-LT" altLang="lt-LT" dirty="0" smtClean="0"/>
              <a:t>Projekto bendra vertė – 3</a:t>
            </a:r>
            <a:r>
              <a:rPr lang="en-US" altLang="lt-LT" dirty="0" smtClean="0"/>
              <a:t>. 276.000 </a:t>
            </a:r>
            <a:r>
              <a:rPr lang="lt-LT" altLang="lt-LT" dirty="0" smtClean="0"/>
              <a:t>Lt;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lt-LT" altLang="lt-LT" dirty="0" smtClean="0"/>
          </a:p>
          <a:p>
            <a:pPr eaLnBrk="1" hangingPunct="1">
              <a:defRPr/>
            </a:pPr>
            <a:r>
              <a:rPr lang="lt-LT" altLang="lt-LT" dirty="0" smtClean="0"/>
              <a:t>Tytuvėnų </a:t>
            </a:r>
            <a:r>
              <a:rPr lang="lt-LT" altLang="lt-LT" dirty="0" err="1" smtClean="0"/>
              <a:t>Švč</a:t>
            </a:r>
            <a:r>
              <a:rPr lang="lt-LT" altLang="lt-LT" dirty="0" smtClean="0"/>
              <a:t>. Mergelės Marijos bažnyčios restauravimas ir pritaikymas viešojo kultūrinio turizmo reikmėms I etapas’’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lt-LT" altLang="lt-LT" dirty="0" smtClean="0"/>
              <a:t>Projekto vertė – 2</a:t>
            </a:r>
            <a:r>
              <a:rPr lang="en-US" altLang="lt-LT" dirty="0" smtClean="0"/>
              <a:t>.</a:t>
            </a:r>
            <a:r>
              <a:rPr lang="lt-LT" altLang="lt-LT" dirty="0" smtClean="0"/>
              <a:t> 299. 506</a:t>
            </a:r>
            <a:r>
              <a:rPr lang="en-US" altLang="lt-LT" dirty="0" smtClean="0"/>
              <a:t>,00</a:t>
            </a:r>
            <a:r>
              <a:rPr lang="lt-LT" altLang="lt-LT" dirty="0" smtClean="0"/>
              <a:t> Lt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lt-LT" altLang="lt-LT" dirty="0" smtClean="0"/>
          </a:p>
          <a:p>
            <a:pPr eaLnBrk="1" hangingPunct="1">
              <a:defRPr/>
            </a:pPr>
            <a:endParaRPr lang="lt-LT" altLang="lt-LT" dirty="0" smtClean="0"/>
          </a:p>
        </p:txBody>
      </p:sp>
    </p:spTree>
  </p:cSld>
  <p:clrMapOvr>
    <a:masterClrMapping/>
  </p:clrMapOvr>
  <p:transition spd="slow" advClick="0" advTm="17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  <p:bldP spid="17817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628775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,,Tytuvėnų Švč. Mergelės Marijos bažnyčios restauravimas ir pritaikymas viešojo kultūrinio turizmo reikmėms II etapas’’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lt-LT" altLang="lt-LT" smtClean="0"/>
              <a:t>Projekto vertė – 2</a:t>
            </a:r>
            <a:r>
              <a:rPr lang="en-US" altLang="lt-LT" smtClean="0"/>
              <a:t>.</a:t>
            </a:r>
            <a:r>
              <a:rPr lang="lt-LT" altLang="lt-LT" smtClean="0"/>
              <a:t> 937</a:t>
            </a:r>
            <a:r>
              <a:rPr lang="en-US" altLang="lt-LT" smtClean="0"/>
              <a:t>.</a:t>
            </a:r>
            <a:r>
              <a:rPr lang="lt-LT" altLang="lt-LT" smtClean="0"/>
              <a:t> 316,00 Lt</a:t>
            </a:r>
          </a:p>
        </p:txBody>
      </p:sp>
    </p:spTree>
  </p:cSld>
  <p:clrMapOvr>
    <a:masterClrMapping/>
  </p:clrMapOvr>
  <p:transition spd="slow" advClick="0" advTm="14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lt-LT" sz="3800" smtClean="0"/>
              <a:t>Planuojami projektai 2014-2020 m.</a:t>
            </a:r>
            <a:endParaRPr lang="lt-LT" altLang="lt-LT" sz="3800" smtClean="0"/>
          </a:p>
        </p:txBody>
      </p:sp>
      <p:sp>
        <p:nvSpPr>
          <p:cNvPr id="180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lt-LT" smtClean="0"/>
              <a:t>Tytuv</a:t>
            </a:r>
            <a:r>
              <a:rPr lang="lt-LT" altLang="lt-LT" smtClean="0"/>
              <a:t>ėnų Švč. M. Marijos bažnyčios ir Bernardinų vienuolyno pastatų: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lt-LT" altLang="lt-LT" smtClean="0"/>
              <a:t>- Bažnyčios interjero;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lt-LT" altLang="lt-LT" smtClean="0"/>
              <a:t>- arkadinės galerijos;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lt-LT" altLang="lt-LT" smtClean="0"/>
              <a:t>- ūkinių pastatų;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r>
              <a:rPr lang="lt-LT" altLang="lt-LT" smtClean="0"/>
              <a:t>- klebonijos;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r>
              <a:rPr lang="lt-LT" altLang="lt-LT" smtClean="0"/>
              <a:t>- Tvoros su vartais  restauravimas ir pritaikymas viešojo kultūrinio turizmo reikmėms.</a:t>
            </a:r>
          </a:p>
          <a:p>
            <a:pPr marL="609600" indent="-609600" eaLnBrk="1" hangingPunct="1">
              <a:lnSpc>
                <a:spcPct val="90000"/>
              </a:lnSpc>
              <a:buFontTx/>
              <a:buChar char="-"/>
              <a:defRPr/>
            </a:pPr>
            <a:endParaRPr lang="lt-LT" altLang="lt-LT" smtClean="0"/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lt-LT" altLang="lt-LT" smtClean="0"/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lt-LT" altLang="lt-LT" smtClean="0"/>
          </a:p>
        </p:txBody>
      </p:sp>
    </p:spTree>
  </p:cSld>
  <p:clrMapOvr>
    <a:masterClrMapping/>
  </p:clrMapOvr>
  <p:transition spd="slow" advClick="0" advTm="1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6" grpId="0"/>
      <p:bldP spid="18022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z="3800" smtClean="0">
                <a:solidFill>
                  <a:srgbClr val="FF3300"/>
                </a:solidFill>
              </a:rPr>
              <a:t>2.Viešosios įstaigos veiklos nauda:</a:t>
            </a:r>
            <a:r>
              <a:rPr lang="lt-LT" altLang="lt-LT" sz="3800" smtClean="0"/>
              <a:t/>
            </a:r>
            <a:br>
              <a:rPr lang="lt-LT" altLang="lt-LT" sz="3800" smtClean="0"/>
            </a:br>
            <a:endParaRPr lang="lt-LT" altLang="lt-LT" sz="3800" smtClean="0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lt-LT" altLang="lt-LT" smtClean="0"/>
              <a:t>	Skatinama visuomenės kultūrinė veikla, turizmas, tenkinami visuomenės meno, kultūros  poreikiai;</a:t>
            </a:r>
          </a:p>
        </p:txBody>
      </p:sp>
    </p:spTree>
  </p:cSld>
  <p:clrMapOvr>
    <a:masterClrMapping/>
  </p:clrMapOvr>
  <p:transition spd="slow" advClick="0" advTm="12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59113" y="0"/>
            <a:ext cx="5689600" cy="981075"/>
          </a:xfrm>
        </p:spPr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Poezijos skaitymai </a:t>
            </a:r>
          </a:p>
        </p:txBody>
      </p:sp>
      <p:pic>
        <p:nvPicPr>
          <p:cNvPr id="26627" name="Picture 7" descr="Skaitymai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01700"/>
            <a:ext cx="4356100" cy="3079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8" name="Picture 9" descr="Poezijos slkaitymai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90963" y="3500438"/>
            <a:ext cx="5253037" cy="3144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Parodos ir ekspozicijos</a:t>
            </a:r>
          </a:p>
        </p:txBody>
      </p:sp>
      <p:pic>
        <p:nvPicPr>
          <p:cNvPr id="27651" name="Picture 5" descr="Rozanciai ir m,aldyna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84313"/>
            <a:ext cx="3709988" cy="5373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26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4678363" y="2349500"/>
            <a:ext cx="4465637" cy="21542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lt-LT" altLang="lt-LT" smtClean="0"/>
              <a:t>,,Rožančiai ir maldynai’’</a:t>
            </a:r>
          </a:p>
        </p:txBody>
      </p:sp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0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,,Dievocinių paveikslėlių paroda’’</a:t>
            </a:r>
          </a:p>
        </p:txBody>
      </p:sp>
      <p:pic>
        <p:nvPicPr>
          <p:cNvPr id="28675" name="Picture 5" descr="Dievocinu paveiksleliu parod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484313"/>
            <a:ext cx="3649663" cy="5149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6" name="Picture 10" descr="dievocinai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738" y="1484313"/>
            <a:ext cx="4702175" cy="5373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4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Moliugas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341438"/>
            <a:ext cx="5400675" cy="53006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566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,,Moliūgų moliūgas’’</a:t>
            </a:r>
          </a:p>
        </p:txBody>
      </p:sp>
    </p:spTree>
  </p:cSld>
  <p:clrMapOvr>
    <a:masterClrMapping/>
  </p:clrMapOvr>
  <p:transition spd="slow" advClick="0" advTm="4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8" name="Rectangle 6"/>
          <p:cNvSpPr>
            <a:spLocks noGrp="1" noChangeArrowheads="1"/>
          </p:cNvSpPr>
          <p:nvPr>
            <p:ph type="title"/>
          </p:nvPr>
        </p:nvSpPr>
        <p:spPr>
          <a:xfrm>
            <a:off x="4427538" y="1125538"/>
            <a:ext cx="4716462" cy="941387"/>
          </a:xfrm>
        </p:spPr>
        <p:txBody>
          <a:bodyPr/>
          <a:lstStyle/>
          <a:p>
            <a:pPr eaLnBrk="1" hangingPunct="1">
              <a:defRPr/>
            </a:pPr>
            <a:r>
              <a:rPr lang="lt-LT" altLang="lt-LT" sz="3800" smtClean="0"/>
              <a:t>Nuotraukų paroda ,,Pirmoji komunija’’</a:t>
            </a:r>
          </a:p>
        </p:txBody>
      </p:sp>
      <p:pic>
        <p:nvPicPr>
          <p:cNvPr id="30723" name="Picture 5" descr="Pirmoji kumunija paroda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92150"/>
            <a:ext cx="4264025" cy="6165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7" descr="2013 advento paroda 029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751388" cy="6867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0709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5364163" y="836613"/>
            <a:ext cx="3779837" cy="2232025"/>
          </a:xfrm>
        </p:spPr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Advento paroda</a:t>
            </a:r>
          </a:p>
        </p:txBody>
      </p:sp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z="4000" dirty="0" smtClean="0"/>
              <a:t>Viešosios įstaigos steigėjai:</a:t>
            </a:r>
            <a:br>
              <a:rPr lang="lt-LT" altLang="lt-LT" sz="4000" dirty="0" smtClean="0"/>
            </a:br>
            <a:endParaRPr lang="lt-LT" altLang="lt-LT" sz="4000" dirty="0" smtClean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Kelmės rajono savivaldybės taryba;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lt-LT" altLang="lt-LT" smtClean="0"/>
          </a:p>
          <a:p>
            <a:pPr eaLnBrk="1" hangingPunct="1">
              <a:defRPr/>
            </a:pPr>
            <a:r>
              <a:rPr lang="lt-LT" altLang="lt-LT" smtClean="0"/>
              <a:t>Šiaulių vyskupijos kurija;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lt-LT" altLang="lt-LT" smtClean="0"/>
          </a:p>
          <a:p>
            <a:pPr eaLnBrk="1" hangingPunct="1">
              <a:defRPr/>
            </a:pPr>
            <a:r>
              <a:rPr lang="lt-LT" altLang="lt-LT" smtClean="0"/>
              <a:t>Tytuvėnų Švč. M. Marijos Angelų Karalienės parapija.</a:t>
            </a:r>
          </a:p>
        </p:txBody>
      </p:sp>
    </p:spTree>
  </p:cSld>
  <p:clrMapOvr>
    <a:masterClrMapping/>
  </p:clrMapOvr>
  <p:transition spd="slow" advClick="0" advTm="8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z="3800" smtClean="0"/>
              <a:t>Renginys gaisro metinėms paminėti</a:t>
            </a:r>
          </a:p>
        </p:txBody>
      </p:sp>
      <p:pic>
        <p:nvPicPr>
          <p:cNvPr id="32771" name="Picture 5" descr="Gaisro mewtine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716338"/>
            <a:ext cx="4038600" cy="2894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2" name="Picture 8" descr="gaisro metin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1638" y="1484313"/>
            <a:ext cx="4495800" cy="3213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6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Dviračių žygiai </a:t>
            </a:r>
          </a:p>
        </p:txBody>
      </p:sp>
      <p:pic>
        <p:nvPicPr>
          <p:cNvPr id="33795" name="Picture 11" descr="Dviraciu zygis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557338"/>
            <a:ext cx="4038600" cy="279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796" name="Picture 13" descr="Dviraciu zygi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460625"/>
            <a:ext cx="4038600" cy="2809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4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Dalyvaujame parodose</a:t>
            </a:r>
          </a:p>
        </p:txBody>
      </p:sp>
      <p:pic>
        <p:nvPicPr>
          <p:cNvPr id="34819" name="Picture 5" descr="Adventur parod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341438"/>
            <a:ext cx="4464050" cy="319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0" name="Picture 8" descr="Advetur parod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405063"/>
            <a:ext cx="4038600" cy="292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z="3800" smtClean="0"/>
              <a:t>Ir daug kitų gerų, naudingų visuomenei veiklų...</a:t>
            </a:r>
          </a:p>
        </p:txBody>
      </p:sp>
      <p:pic>
        <p:nvPicPr>
          <p:cNvPr id="35843" name="Picture 7" descr="Sv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84313"/>
            <a:ext cx="4748213" cy="316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844" name="Picture 10" descr="Edukacine programa rozanciai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51088"/>
            <a:ext cx="4038600" cy="302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9144" name="Rectangle 8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4941888"/>
            <a:ext cx="4572000" cy="1008062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lt-LT" altLang="lt-LT" smtClean="0"/>
              <a:t>Edukacinės programos </a:t>
            </a:r>
          </a:p>
        </p:txBody>
      </p:sp>
    </p:spTree>
  </p:cSld>
  <p:clrMapOvr>
    <a:masterClrMapping/>
  </p:clrMapOvr>
  <p:transition spd="slow" advClick="0" advTm="4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8" grpId="0"/>
      <p:bldP spid="219144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82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7991475" cy="863600"/>
          </a:xfrm>
        </p:spPr>
        <p:txBody>
          <a:bodyPr/>
          <a:lstStyle/>
          <a:p>
            <a:pPr eaLnBrk="1" hangingPunct="1">
              <a:defRPr/>
            </a:pPr>
            <a:endParaRPr lang="lt-LT" altLang="lt-LT" smtClean="0"/>
          </a:p>
        </p:txBody>
      </p:sp>
      <p:pic>
        <p:nvPicPr>
          <p:cNvPr id="36867" name="Picture 5" descr="is disko 027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25538"/>
            <a:ext cx="8229600" cy="5486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4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Moliūgų šventė vaikams</a:t>
            </a:r>
          </a:p>
        </p:txBody>
      </p:sp>
      <p:pic>
        <p:nvPicPr>
          <p:cNvPr id="37891" name="Picture 8" descr="Moliugu svent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41438"/>
            <a:ext cx="4495800" cy="3371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892" name="Picture 9" descr="Moliugu svent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52675"/>
            <a:ext cx="4038600" cy="3025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vienuol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692150"/>
            <a:ext cx="8686800" cy="5791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Turinio vietos rezervavimo ženklas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84313"/>
            <a:ext cx="9036050" cy="5346700"/>
          </a:xfrm>
        </p:spPr>
      </p:pic>
      <p:sp>
        <p:nvSpPr>
          <p:cNvPr id="4" name="TextBox 3"/>
          <p:cNvSpPr txBox="1"/>
          <p:nvPr/>
        </p:nvSpPr>
        <p:spPr>
          <a:xfrm>
            <a:off x="468313" y="549275"/>
            <a:ext cx="77311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lt-LT" sz="4000" b="1" dirty="0">
                <a:solidFill>
                  <a:schemeClr val="tx1">
                    <a:lumMod val="95000"/>
                  </a:schemeClr>
                </a:solidFill>
              </a:rPr>
              <a:t>Čia Jūs visada  laukiami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1013" y="1257300"/>
            <a:ext cx="3240087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lt-LT" sz="2800" b="1" dirty="0">
              <a:solidFill>
                <a:schemeClr val="accent6">
                  <a:lumMod val="95000"/>
                  <a:lumOff val="5000"/>
                </a:schemeClr>
              </a:solidFill>
            </a:endParaRPr>
          </a:p>
          <a:p>
            <a:pPr>
              <a:defRPr/>
            </a:pPr>
            <a:r>
              <a:rPr lang="lt-LT" sz="2800" b="1" dirty="0">
                <a:solidFill>
                  <a:schemeClr val="accent6">
                    <a:lumMod val="95000"/>
                    <a:lumOff val="5000"/>
                  </a:schemeClr>
                </a:solidFill>
              </a:rPr>
              <a:t>Pagarbiai </a:t>
            </a:r>
          </a:p>
          <a:p>
            <a:pPr>
              <a:defRPr/>
            </a:pPr>
            <a:r>
              <a:rPr lang="lt-LT" sz="2800" b="1" dirty="0" err="1">
                <a:solidFill>
                  <a:schemeClr val="accent6">
                    <a:lumMod val="95000"/>
                    <a:lumOff val="5000"/>
                  </a:schemeClr>
                </a:solidFill>
              </a:rPr>
              <a:t>VšĮ</a:t>
            </a:r>
            <a:r>
              <a:rPr lang="lt-LT" sz="2800" b="1" dirty="0">
                <a:solidFill>
                  <a:schemeClr val="accent6">
                    <a:lumMod val="95000"/>
                    <a:lumOff val="5000"/>
                  </a:schemeClr>
                </a:solidFill>
              </a:rPr>
              <a:t> ,,Tytuvėnų piligrimų centras‘‘</a:t>
            </a:r>
          </a:p>
        </p:txBody>
      </p:sp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4" name="Rectangle 6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>
              <a:defRPr/>
            </a:pPr>
            <a:endParaRPr lang="lt-LT" altLang="lt-LT" smtClean="0"/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lt-LT" altLang="lt-LT" smtClean="0"/>
          </a:p>
        </p:txBody>
      </p:sp>
      <p:pic>
        <p:nvPicPr>
          <p:cNvPr id="6148" name="Picture 5" descr="2010 ziema 046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62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6000">
    <p:wipe/>
    <p:sndAc>
      <p:endSnd/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z="3800" dirty="0" smtClean="0"/>
              <a:t>Pagrindiniai Viešosios įstaigos tikslai: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lt-LT" altLang="lt-LT" sz="2800" dirty="0" smtClean="0"/>
              <a:t>Įgyvendinti Tytuvėnų </a:t>
            </a:r>
            <a:r>
              <a:rPr lang="lt-LT" altLang="lt-LT" sz="2800" dirty="0" err="1" smtClean="0"/>
              <a:t>Švč</a:t>
            </a:r>
            <a:r>
              <a:rPr lang="lt-LT" altLang="lt-LT" sz="2800" dirty="0" smtClean="0"/>
              <a:t>. Mergelės Marijos Angelų Karalienės bažnyčios ir Bernardinų vienuolyno rekonstrukciją;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lt-LT" altLang="lt-LT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lt-LT" altLang="lt-LT" sz="2800" dirty="0" smtClean="0"/>
              <a:t>Pritaikyti pastatus turizmo veiklai, piligrimų, tikinčiųjų poreikiams ir dvasinėms reikmėms tenkinti;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lt-LT" altLang="lt-LT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lt-LT" altLang="lt-LT" sz="2800" dirty="0" smtClean="0"/>
              <a:t>Rengti ir įgyvendinti kultūros, švietimo, meno, plėtojimo, turizmo vystymo programas;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lt-LT" altLang="lt-LT" sz="2800" dirty="0" smtClean="0"/>
          </a:p>
          <a:p>
            <a:pPr eaLnBrk="1" hangingPunct="1">
              <a:lnSpc>
                <a:spcPct val="90000"/>
              </a:lnSpc>
              <a:defRPr/>
            </a:pPr>
            <a:endParaRPr lang="lt-LT" altLang="lt-LT" sz="2800" dirty="0" smtClean="0"/>
          </a:p>
        </p:txBody>
      </p:sp>
    </p:spTree>
  </p:cSld>
  <p:clrMapOvr>
    <a:masterClrMapping/>
  </p:clrMapOvr>
  <p:transition spd="slow" advClick="0" advTm="16000">
    <p:wipe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Plėtoti Tytuvėnų architektūrinio ansamblio išsaugojimo ir turizmo institucijų ryšius;</a:t>
            </a:r>
          </a:p>
          <a:p>
            <a:pPr eaLnBrk="1" hangingPunct="1">
              <a:defRPr/>
            </a:pPr>
            <a:r>
              <a:rPr lang="lt-LT" altLang="lt-LT" smtClean="0"/>
              <a:t>Tenkinti įvairių kultūros ir meno renginių poreikį;</a:t>
            </a:r>
          </a:p>
          <a:p>
            <a:pPr eaLnBrk="1" hangingPunct="1">
              <a:defRPr/>
            </a:pPr>
            <a:r>
              <a:rPr lang="lt-LT" altLang="lt-LT" smtClean="0"/>
              <a:t>Skatinti visuomenės kultūrinę veiklą, turizmą ir piligrimystę.</a:t>
            </a:r>
          </a:p>
        </p:txBody>
      </p:sp>
    </p:spTree>
  </p:cSld>
  <p:clrMapOvr>
    <a:masterClrMapping/>
  </p:clrMapOvr>
  <p:transition spd="slow" advClick="0" advTm="15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692150"/>
            <a:ext cx="8147050" cy="868363"/>
          </a:xfrm>
        </p:spPr>
        <p:txBody>
          <a:bodyPr/>
          <a:lstStyle/>
          <a:p>
            <a:pPr eaLnBrk="1" hangingPunct="1">
              <a:defRPr/>
            </a:pPr>
            <a:r>
              <a:rPr lang="lt-LT" altLang="lt-LT" sz="3800" dirty="0" smtClean="0">
                <a:solidFill>
                  <a:srgbClr val="FF3300"/>
                </a:solidFill>
              </a:rPr>
              <a:t>1.Viešosios įstaigos veiklos nauda:</a:t>
            </a:r>
            <a:br>
              <a:rPr lang="lt-LT" altLang="lt-LT" sz="3800" dirty="0" smtClean="0">
                <a:solidFill>
                  <a:srgbClr val="FF3300"/>
                </a:solidFill>
              </a:rPr>
            </a:br>
            <a:endParaRPr lang="lt-LT" altLang="lt-LT" sz="3800" dirty="0" smtClean="0">
              <a:solidFill>
                <a:srgbClr val="FF3300"/>
              </a:solidFill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lt-LT" altLang="lt-LT" sz="4000" dirty="0" smtClean="0"/>
              <a:t>	Pritraukiamos didelės Europos Sąjungos lėšos Tytuvėnų miesteliui, Kelmės rajonui;</a:t>
            </a:r>
          </a:p>
          <a:p>
            <a:pPr marL="609600" indent="-609600" eaLnBrk="1" hangingPunct="1">
              <a:defRPr/>
            </a:pPr>
            <a:endParaRPr lang="lt-LT" altLang="lt-LT" sz="4000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lt-LT" altLang="lt-LT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lt-LT" altLang="lt-LT" dirty="0" smtClean="0"/>
          </a:p>
        </p:txBody>
      </p:sp>
      <p:pic>
        <p:nvPicPr>
          <p:cNvPr id="922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852863"/>
            <a:ext cx="6192838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2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1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lt-LT" altLang="lt-LT" smtClean="0"/>
              <a:t>2009-2011 m. </a:t>
            </a:r>
            <a:r>
              <a:rPr lang="lt-LT" altLang="lt-LT" sz="3800" smtClean="0"/>
              <a:t>Įgyvendintas projektas</a:t>
            </a:r>
          </a:p>
        </p:txBody>
      </p:sp>
      <p:sp>
        <p:nvSpPr>
          <p:cNvPr id="122921" name="Rectangle 41"/>
          <p:cNvSpPr>
            <a:spLocks noGrp="1" noChangeArrowheads="1"/>
          </p:cNvSpPr>
          <p:nvPr>
            <p:ph idx="1"/>
          </p:nvPr>
        </p:nvSpPr>
        <p:spPr>
          <a:xfrm>
            <a:off x="395288" y="2276475"/>
            <a:ext cx="8229600" cy="2590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lt-LT" altLang="lt-LT" sz="3600" smtClean="0"/>
              <a:t> ,,Tytuvėnų Bernardinų vienuolyno ansamblio pritaikymas turizmo reikmėms’’</a:t>
            </a:r>
          </a:p>
        </p:txBody>
      </p:sp>
    </p:spTree>
  </p:cSld>
  <p:clrMapOvr>
    <a:masterClrMapping/>
  </p:clrMapOvr>
  <p:transition spd="slow" advClick="0" advTm="7000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229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549275"/>
            <a:ext cx="8229600" cy="52562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lt-LT" altLang="lt-LT" sz="2800" dirty="0" smtClean="0"/>
              <a:t>Pritraukta ES </a:t>
            </a:r>
            <a:r>
              <a:rPr lang="lt-LT" altLang="lt-LT" sz="2800" dirty="0" err="1" smtClean="0"/>
              <a:t>strūktūrinių</a:t>
            </a:r>
            <a:r>
              <a:rPr lang="lt-LT" altLang="lt-LT" sz="2800" dirty="0" smtClean="0"/>
              <a:t> fondų lėšų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lt-LT" altLang="lt-LT" sz="2800" dirty="0" smtClean="0"/>
              <a:t>10 000 000 Lt;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lt-LT" altLang="lt-LT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lt-LT" altLang="lt-LT" sz="2800" dirty="0" smtClean="0"/>
              <a:t>Rekonstruotas didžiausias sakralinės  architektūros paminklas Lietuvoje, pritaikytas turizmo reikmėms.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lt-LT" altLang="lt-LT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lt-LT" altLang="lt-LT" sz="2800" dirty="0" smtClean="0"/>
              <a:t>Sukurtos trys naujos darbo vietos;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lt-LT" altLang="lt-LT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lt-LT" altLang="lt-LT" sz="2800" dirty="0" smtClean="0"/>
              <a:t>Pritrauktas didesnis srautas </a:t>
            </a:r>
            <a:r>
              <a:rPr lang="lt-LT" altLang="lt-LT" sz="2800" dirty="0" err="1" smtClean="0"/>
              <a:t>t.y</a:t>
            </a:r>
            <a:r>
              <a:rPr lang="lt-LT" altLang="lt-LT" sz="2800" dirty="0" smtClean="0"/>
              <a:t>. 11 410 turistų per 2012-2013 </a:t>
            </a:r>
            <a:r>
              <a:rPr lang="lt-LT" altLang="lt-LT" sz="2800" dirty="0" err="1" smtClean="0"/>
              <a:t>m</a:t>
            </a:r>
            <a:r>
              <a:rPr lang="lt-LT" altLang="lt-LT" sz="2800" dirty="0" smtClean="0"/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endParaRPr lang="lt-LT" altLang="lt-LT" sz="2800" dirty="0" smtClean="0"/>
          </a:p>
        </p:txBody>
      </p:sp>
    </p:spTree>
  </p:cSld>
  <p:clrMapOvr>
    <a:masterClrMapping/>
  </p:clrMapOvr>
  <p:transition spd="slow" advClick="0" advTm="22000">
    <p:circl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9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9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build="p"/>
    </p:bldLst>
  </p:timing>
</p:sld>
</file>

<file path=ppt/theme/theme1.xml><?xml version="1.0" encoding="utf-8"?>
<a:theme xmlns:a="http://schemas.openxmlformats.org/drawingml/2006/main" name="Curtain Call">
  <a:themeElements>
    <a:clrScheme name="Curtain Call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Curtain Call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rtain Call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rtain Call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</TotalTime>
  <Words>362</Words>
  <Application>Microsoft Office PowerPoint</Application>
  <PresentationFormat>Demonstracija ekrane (4:3)</PresentationFormat>
  <Paragraphs>68</Paragraphs>
  <Slides>37</Slides>
  <Notes>0</Notes>
  <HiddenSlides>0</HiddenSlides>
  <MMClips>1</MMClips>
  <ScaleCrop>false</ScaleCrop>
  <HeadingPairs>
    <vt:vector size="6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37</vt:i4>
      </vt:variant>
    </vt:vector>
  </HeadingPairs>
  <TitlesOfParts>
    <vt:vector size="42" baseType="lpstr">
      <vt:lpstr>Tahoma</vt:lpstr>
      <vt:lpstr>Arial</vt:lpstr>
      <vt:lpstr>Wingdings</vt:lpstr>
      <vt:lpstr>Calibri</vt:lpstr>
      <vt:lpstr>Curtain Call</vt:lpstr>
      <vt:lpstr>PowerPoint pristatymas</vt:lpstr>
      <vt:lpstr>PowerPoint pristatymas</vt:lpstr>
      <vt:lpstr>Viešosios įstaigos steigėjai: </vt:lpstr>
      <vt:lpstr>PowerPoint pristatymas</vt:lpstr>
      <vt:lpstr>Pagrindiniai Viešosios įstaigos tikslai:</vt:lpstr>
      <vt:lpstr>PowerPoint pristatymas</vt:lpstr>
      <vt:lpstr>1.Viešosios įstaigos veiklos nauda: </vt:lpstr>
      <vt:lpstr>2009-2011 m. Įgyvendintas projektas</vt:lpstr>
      <vt:lpstr>PowerPoint pristatymas</vt:lpstr>
      <vt:lpstr>Vienuolynas prieš rekonstrukciją</vt:lpstr>
      <vt:lpstr>PowerPoint pristatymas</vt:lpstr>
      <vt:lpstr>PowerPoint pristatymas</vt:lpstr>
      <vt:lpstr>PowerPoint pristatymas</vt:lpstr>
      <vt:lpstr>PowerPoint pristatymas</vt:lpstr>
      <vt:lpstr>PowerPoint pristatymas</vt:lpstr>
      <vt:lpstr>Tytuvėnų vienuolynas po rekonstrukcijos</vt:lpstr>
      <vt:lpstr>PowerPoint pristatymas</vt:lpstr>
      <vt:lpstr>PowerPoint pristatymas</vt:lpstr>
      <vt:lpstr>PowerPoint pristatymas</vt:lpstr>
      <vt:lpstr>Šiuo metu įgyvendinami projektai</vt:lpstr>
      <vt:lpstr>PowerPoint pristatymas</vt:lpstr>
      <vt:lpstr>Planuojami projektai 2014-2020 m.</vt:lpstr>
      <vt:lpstr>2.Viešosios įstaigos veiklos nauda: </vt:lpstr>
      <vt:lpstr>Poezijos skaitymai </vt:lpstr>
      <vt:lpstr>Parodos ir ekspozicijos</vt:lpstr>
      <vt:lpstr>,,Dievocinių paveikslėlių paroda’’</vt:lpstr>
      <vt:lpstr>,,Moliūgų moliūgas’’</vt:lpstr>
      <vt:lpstr>Nuotraukų paroda ,,Pirmoji komunija’’</vt:lpstr>
      <vt:lpstr>Advento paroda</vt:lpstr>
      <vt:lpstr>Renginys gaisro metinėms paminėti</vt:lpstr>
      <vt:lpstr>Dviračių žygiai </vt:lpstr>
      <vt:lpstr>Dalyvaujame parodose</vt:lpstr>
      <vt:lpstr>Ir daug kitų gerų, naudingų visuomenei veiklų...</vt:lpstr>
      <vt:lpstr>PowerPoint pristatymas</vt:lpstr>
      <vt:lpstr>Moliūgų šventė vaikams</vt:lpstr>
      <vt:lpstr>PowerPoint pristatymas</vt:lpstr>
      <vt:lpstr>PowerPoint pristatymas</vt:lpstr>
    </vt:vector>
  </TitlesOfParts>
  <Company>Darbas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2008 m. kovo 28 d. VšĮ ,,Tytuvėnų piligrimų centras’’ įkūrimas</dc:title>
  <dc:creator>Kompiuteris-2</dc:creator>
  <cp:lastModifiedBy>Mindaugas Rimkus</cp:lastModifiedBy>
  <cp:revision>25</cp:revision>
  <dcterms:created xsi:type="dcterms:W3CDTF">2014-03-27T09:38:44Z</dcterms:created>
  <dcterms:modified xsi:type="dcterms:W3CDTF">2014-04-08T04:41:08Z</dcterms:modified>
</cp:coreProperties>
</file>